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3" r:id="rId2"/>
    <p:sldId id="272" r:id="rId3"/>
    <p:sldId id="260" r:id="rId4"/>
    <p:sldId id="268" r:id="rId5"/>
    <p:sldId id="256" r:id="rId6"/>
    <p:sldId id="265" r:id="rId7"/>
    <p:sldId id="269" r:id="rId8"/>
    <p:sldId id="261" r:id="rId9"/>
    <p:sldId id="266" r:id="rId10"/>
    <p:sldId id="275" r:id="rId11"/>
    <p:sldId id="276" r:id="rId12"/>
    <p:sldId id="262" r:id="rId13"/>
    <p:sldId id="267" r:id="rId14"/>
    <p:sldId id="270" r:id="rId15"/>
    <p:sldId id="263" r:id="rId16"/>
    <p:sldId id="264" r:id="rId17"/>
    <p:sldId id="257" r:id="rId18"/>
    <p:sldId id="271" r:id="rId19"/>
    <p:sldId id="258" r:id="rId20"/>
    <p:sldId id="274" r:id="rId2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43"/>
  </p:normalViewPr>
  <p:slideViewPr>
    <p:cSldViewPr snapToGrid="0">
      <p:cViewPr varScale="1">
        <p:scale>
          <a:sx n="115" d="100"/>
          <a:sy n="115" d="100"/>
        </p:scale>
        <p:origin x="7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BA4D47-AB39-C127-E2ED-DCD39F0D2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15561F-B0F6-3ABE-195E-243C7A5D1D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62D237-1431-83B0-ED96-4A79687AF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A8DB-5DFF-A047-8E1C-C71B0F468BC3}" type="datetimeFigureOut">
              <a:rPr lang="es-MX" smtClean="0"/>
              <a:t>02/11/24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344C0C-1003-5374-8D19-3D107D712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C699D0-894B-9BF2-8EDE-F27AB943B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7E6C2-78F7-1245-B916-73DAF1E2F0A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5671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170969-8878-11EB-AF4D-571637409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C18932-0E01-C541-3823-5E5257D38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09E7C2-B277-0F7E-4FA4-70190AC86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A8DB-5DFF-A047-8E1C-C71B0F468BC3}" type="datetimeFigureOut">
              <a:rPr lang="es-MX" smtClean="0"/>
              <a:t>02/11/24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26D42C-8B77-8E1E-10F9-ED211AA6B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984F3B-07F8-41FC-FC3F-FE0063F58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7E6C2-78F7-1245-B916-73DAF1E2F0A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3890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61D69A-A2A0-A5ED-516F-BFC164769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C27808F-DE66-343F-8CE1-51C9BEFA7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AF4D46-1F39-6044-6C03-B4B85B2B8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A8DB-5DFF-A047-8E1C-C71B0F468BC3}" type="datetimeFigureOut">
              <a:rPr lang="es-MX" smtClean="0"/>
              <a:t>02/11/24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CAB207-FC56-DB00-AC5B-F6D025A40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3D9927-EE2F-CA72-A898-E7ECBAE3F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7E6C2-78F7-1245-B916-73DAF1E2F0A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430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42EA17-9888-B404-C893-7FF2503F3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AF385F-B724-1E06-E9C7-E6E3E46AB3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DEEFB2F-67F2-C0D7-B9C9-AA86D4982E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9AFB18-EEE6-03C4-0199-5D5047440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A8DB-5DFF-A047-8E1C-C71B0F468BC3}" type="datetimeFigureOut">
              <a:rPr lang="es-MX" smtClean="0"/>
              <a:t>02/11/24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72C9753-8542-967F-42CF-C18007584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B8BEC9C-B58E-41F5-B2DC-700A3002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7E6C2-78F7-1245-B916-73DAF1E2F0A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3965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556E78-B09B-B0B3-A4E7-BD1FDFCEF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8E5AF6-B32E-004A-20DD-F5287CCE73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75F6686-FBCE-B9E9-67A2-1C334F8010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9C14FBD-9B33-5495-F6B3-A01DE0B17C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0649CAB-F0D3-8381-3278-314AFC1D8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89F3A66-60BB-3359-5B8B-60C77B418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A8DB-5DFF-A047-8E1C-C71B0F468BC3}" type="datetimeFigureOut">
              <a:rPr lang="es-MX" smtClean="0"/>
              <a:t>02/11/24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B91810E-1798-ED51-09E9-B6DA7A930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3E64492-95FD-0FD1-9E90-9BC5154FB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7E6C2-78F7-1245-B916-73DAF1E2F0A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5576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2AEBE6-A5CE-9300-8DA3-E3CD1BD90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56B6730-3FF9-1C31-6F24-2A3C75920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A8DB-5DFF-A047-8E1C-C71B0F468BC3}" type="datetimeFigureOut">
              <a:rPr lang="es-MX" smtClean="0"/>
              <a:t>02/11/24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9AEE739-422C-7EA9-7243-681A59261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075EE09-33E7-6BE2-4142-7467B4216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7E6C2-78F7-1245-B916-73DAF1E2F0A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4082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929F414-EEF9-8FD4-D1D2-2CCA32521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A8DB-5DFF-A047-8E1C-C71B0F468BC3}" type="datetimeFigureOut">
              <a:rPr lang="es-MX" smtClean="0"/>
              <a:t>02/11/24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EA0A543-1B42-4A14-1056-A2D23B695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3264220-3EE8-FECB-8BA4-90A47E31A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7E6C2-78F7-1245-B916-73DAF1E2F0A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494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38D97B-CF1F-097A-A881-D3CDE6EE2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2133E9-E54D-04E8-30B8-29E6C084D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E5E3010-C22D-7E74-6864-1D435DB492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0B9FFCB-7C18-7F89-E76A-42CE84CC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A8DB-5DFF-A047-8E1C-C71B0F468BC3}" type="datetimeFigureOut">
              <a:rPr lang="es-MX" smtClean="0"/>
              <a:t>02/11/24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B2F94D0-3540-E5E9-248A-E4DCB2E7F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304C92-92FA-FF57-A4C5-97EA08BB9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7E6C2-78F7-1245-B916-73DAF1E2F0A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2917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53F9C8-D748-E290-E3F0-CF2ACE69D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36149BC-DECC-9F46-A019-77CF749265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ACF6004-F3AD-1E56-4402-AF3C7DEB2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88B7FA-429A-E77C-F1F5-30AE4122E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A8DB-5DFF-A047-8E1C-C71B0F468BC3}" type="datetimeFigureOut">
              <a:rPr lang="es-MX" smtClean="0"/>
              <a:t>02/11/24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545D02-3338-D610-1B59-3DF6B630F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31E6250-0748-C099-EB61-17BF25AC0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7E6C2-78F7-1245-B916-73DAF1E2F0A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2183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8266AE-95D7-E69E-CA7A-9AB772DFE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FEE2AF1-3FC6-68DC-5292-CBD568ED45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9A331E-FAE1-2600-25A0-07E992668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A8DB-5DFF-A047-8E1C-C71B0F468BC3}" type="datetimeFigureOut">
              <a:rPr lang="es-MX" smtClean="0"/>
              <a:t>02/11/24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FB7907-5813-9895-17D8-B1EFB2947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CD48C2-39F3-6DBA-60C6-E3FE843B1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7E6C2-78F7-1245-B916-73DAF1E2F0A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2391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4FDDB3B-74A7-C6CC-E1B1-F9F66D14F8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B10B367-5928-B4AC-EB6E-DD62BC9F2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CBA213-36C3-2DA5-ED2D-1B6A43DD3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A8DB-5DFF-A047-8E1C-C71B0F468BC3}" type="datetimeFigureOut">
              <a:rPr lang="es-MX" smtClean="0"/>
              <a:t>02/11/24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F24CD8-C893-BAE0-6854-FDEE8F49C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5FDBE6-5990-3416-0540-C168C1184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7E6C2-78F7-1245-B916-73DAF1E2F0A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8077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3596951-1AD3-8476-D0CE-B74D8A0AD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C40CDFF-2697-8434-14A5-FBA4BAB0E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5BF5B5-2967-DC6F-BFF7-0C98DA0755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4EA8DB-5DFF-A047-8E1C-C71B0F468BC3}" type="datetimeFigureOut">
              <a:rPr lang="es-MX" smtClean="0"/>
              <a:t>02/11/24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08B98B-0CE6-C987-30E3-05258E0F7B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5DC357-5366-07AB-9E74-3CC3438FA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27E6C2-78F7-1245-B916-73DAF1E2F0A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8035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762C01D-789B-8FBD-A6AE-066E35953C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A5F9498-A268-653B-8E8C-1AEE5CD35CD3}"/>
              </a:ext>
            </a:extLst>
          </p:cNvPr>
          <p:cNvSpPr txBox="1"/>
          <p:nvPr/>
        </p:nvSpPr>
        <p:spPr>
          <a:xfrm>
            <a:off x="646772" y="1905506"/>
            <a:ext cx="1071632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600" i="0" dirty="0">
                <a:ln w="13335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Bangers" panose="020B0603050302020204" pitchFamily="34" charset="77"/>
              </a:rPr>
              <a:t>MANEJO DE Hiperkalemia AGUDA GRAVE</a:t>
            </a:r>
            <a:endParaRPr lang="es-MX" dirty="0">
              <a:ln w="133350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F186483-787F-2A43-F98C-70498325554B}"/>
              </a:ext>
            </a:extLst>
          </p:cNvPr>
          <p:cNvSpPr txBox="1"/>
          <p:nvPr/>
        </p:nvSpPr>
        <p:spPr>
          <a:xfrm>
            <a:off x="646772" y="1905506"/>
            <a:ext cx="1071632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600" i="0" dirty="0">
                <a:solidFill>
                  <a:srgbClr val="FF0000"/>
                </a:solidFill>
                <a:effectLst/>
                <a:latin typeface="Bangers" panose="020B0603050302020204" pitchFamily="34" charset="77"/>
              </a:rPr>
              <a:t>MANEJO DE Hiperkalemia AGUDA GRAVE</a:t>
            </a:r>
            <a:endParaRPr lang="es-MX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571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9D3CA1A-C6C6-DD94-8B7D-4772CFEF3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0449" y="0"/>
            <a:ext cx="6641551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9BEAC2E-21F6-ECA0-FE30-1E4BE86EDDA9}"/>
              </a:ext>
            </a:extLst>
          </p:cNvPr>
          <p:cNvSpPr txBox="1"/>
          <p:nvPr/>
        </p:nvSpPr>
        <p:spPr>
          <a:xfrm>
            <a:off x="-215152" y="2071351"/>
            <a:ext cx="60960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8800" i="0" dirty="0">
                <a:solidFill>
                  <a:srgbClr val="FF0000"/>
                </a:solidFill>
                <a:effectLst/>
                <a:latin typeface="Bangers" panose="020B0603050302020204" pitchFamily="34" charset="77"/>
              </a:rPr>
              <a:t>hiperkalemia AGUDA GRAVE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4024765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36288-641D-33D2-5290-B4752DBC0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C6B7BC8-B08F-E968-8B2A-8D1F08E73882}"/>
              </a:ext>
            </a:extLst>
          </p:cNvPr>
          <p:cNvSpPr txBox="1"/>
          <p:nvPr/>
        </p:nvSpPr>
        <p:spPr>
          <a:xfrm>
            <a:off x="0" y="-107574"/>
            <a:ext cx="12191999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1500" i="0" dirty="0">
                <a:solidFill>
                  <a:srgbClr val="FF0000"/>
                </a:solidFill>
                <a:effectLst/>
                <a:latin typeface="Bangers" panose="020B0603050302020204" pitchFamily="34" charset="77"/>
              </a:rPr>
              <a:t>manejo de hiperkalemia GRAVE</a:t>
            </a:r>
            <a:endParaRPr lang="es-MX" sz="11500" dirty="0">
              <a:solidFill>
                <a:srgbClr val="FF0000"/>
              </a:solidFill>
              <a:latin typeface="Bangers" panose="020B0603050302020204" pitchFamily="34" charset="77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C3D63DD-9336-2B55-2BBF-F31219FCE56B}"/>
              </a:ext>
            </a:extLst>
          </p:cNvPr>
          <p:cNvSpPr txBox="1"/>
          <p:nvPr/>
        </p:nvSpPr>
        <p:spPr>
          <a:xfrm>
            <a:off x="400302" y="3452470"/>
            <a:ext cx="1148909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s-MX" sz="6600" dirty="0">
                <a:solidFill>
                  <a:srgbClr val="0070C0"/>
                </a:solidFill>
                <a:effectLst/>
                <a:latin typeface="Bangers" panose="020B0603050302020204" pitchFamily="34" charset="77"/>
              </a:rPr>
              <a:t>Estabilización inmediata</a:t>
            </a:r>
          </a:p>
          <a:p>
            <a:pPr marL="742950" indent="-742950">
              <a:buFont typeface="+mj-lt"/>
              <a:buAutoNum type="arabicPeriod"/>
            </a:pPr>
            <a:r>
              <a:rPr lang="es-MX" sz="6600" dirty="0">
                <a:solidFill>
                  <a:srgbClr val="0070C0"/>
                </a:solidFill>
                <a:effectLst/>
                <a:latin typeface="Bangers" panose="020B0603050302020204" pitchFamily="34" charset="77"/>
              </a:rPr>
              <a:t>Desplazamiento intracelular del K</a:t>
            </a:r>
            <a:r>
              <a:rPr lang="es-MX" sz="6600" baseline="30000" dirty="0">
                <a:solidFill>
                  <a:srgbClr val="0070C0"/>
                </a:solidFill>
                <a:effectLst/>
                <a:latin typeface="Bangers" panose="020B0603050302020204" pitchFamily="34" charset="77"/>
              </a:rPr>
              <a:t>+</a:t>
            </a:r>
          </a:p>
          <a:p>
            <a:pPr marL="742950" indent="-742950">
              <a:buFont typeface="+mj-lt"/>
              <a:buAutoNum type="arabicPeriod"/>
            </a:pPr>
            <a:r>
              <a:rPr lang="es-MX" sz="6600" dirty="0">
                <a:solidFill>
                  <a:srgbClr val="0070C0"/>
                </a:solidFill>
                <a:effectLst/>
                <a:latin typeface="Bangers" panose="020B0603050302020204" pitchFamily="34" charset="77"/>
              </a:rPr>
              <a:t>Eliminación del exceso de K</a:t>
            </a:r>
            <a:r>
              <a:rPr lang="es-MX" sz="6600" baseline="30000" dirty="0">
                <a:solidFill>
                  <a:srgbClr val="0070C0"/>
                </a:solidFill>
                <a:effectLst/>
                <a:latin typeface="Bangers" panose="020B0603050302020204" pitchFamily="34" charset="77"/>
              </a:rPr>
              <a:t>+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193020B-0414-046B-14A3-31427B76C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8094" y="6165816"/>
            <a:ext cx="2563906" cy="69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56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2B8B339-071A-9E76-7108-98CFE4722D03}"/>
              </a:ext>
            </a:extLst>
          </p:cNvPr>
          <p:cNvSpPr txBox="1"/>
          <p:nvPr/>
        </p:nvSpPr>
        <p:spPr>
          <a:xfrm>
            <a:off x="748554" y="1384679"/>
            <a:ext cx="10582836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3800" dirty="0">
                <a:solidFill>
                  <a:srgbClr val="0070C0"/>
                </a:solidFill>
                <a:effectLst/>
                <a:latin typeface="Bangers" panose="020B0603050302020204" pitchFamily="34" charset="77"/>
              </a:rPr>
              <a:t>1. Estabilización inmediata</a:t>
            </a:r>
          </a:p>
        </p:txBody>
      </p:sp>
    </p:spTree>
    <p:extLst>
      <p:ext uri="{BB962C8B-B14F-4D97-AF65-F5344CB8AC3E}">
        <p14:creationId xmlns:p14="http://schemas.microsoft.com/office/powerpoint/2010/main" val="2120608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83438B7-DFF5-2248-2C6A-7B1FC559E9C5}"/>
              </a:ext>
            </a:extLst>
          </p:cNvPr>
          <p:cNvSpPr txBox="1"/>
          <p:nvPr/>
        </p:nvSpPr>
        <p:spPr>
          <a:xfrm>
            <a:off x="695685" y="2244065"/>
            <a:ext cx="10800630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000" b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Dosis: </a:t>
            </a:r>
            <a:r>
              <a:rPr lang="es-MX" sz="8800" b="1" u="sng" dirty="0">
                <a:latin typeface="Bahnschrift SemiCondensed" panose="020B0502040204020203" pitchFamily="34" charset="0"/>
              </a:rPr>
              <a:t>10 ml IV en 2-5 min.</a:t>
            </a:r>
          </a:p>
          <a:p>
            <a:pPr algn="just"/>
            <a:r>
              <a:rPr lang="es-MX" sz="4000" b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Efecto: </a:t>
            </a:r>
            <a:r>
              <a:rPr lang="es-MX" sz="4000" dirty="0">
                <a:latin typeface="Bahnschrift SemiCondensed" panose="020B0502040204020203" pitchFamily="34" charset="0"/>
              </a:rPr>
              <a:t>R</a:t>
            </a:r>
            <a:r>
              <a:rPr lang="es-MX" sz="4000" dirty="0">
                <a:effectLst/>
                <a:latin typeface="Bahnschrift SemiCondensed" panose="020B0502040204020203" pitchFamily="34" charset="0"/>
              </a:rPr>
              <a:t>estaura la velocidad de conducción a través de mecanismos dependientes del Ca</a:t>
            </a:r>
            <a:r>
              <a:rPr lang="es-MX" sz="4000" baseline="30000" dirty="0">
                <a:effectLst/>
                <a:latin typeface="Bahnschrift SemiCondensed" panose="020B0502040204020203" pitchFamily="34" charset="0"/>
              </a:rPr>
              <a:t>++</a:t>
            </a:r>
            <a:r>
              <a:rPr lang="es-MX" sz="4000" dirty="0">
                <a:effectLst/>
                <a:latin typeface="Bahnschrift SemiCondensed" panose="020B0502040204020203" pitchFamily="34" charset="0"/>
              </a:rPr>
              <a:t> </a:t>
            </a:r>
            <a:r>
              <a:rPr lang="es-MX" sz="4000" dirty="0">
                <a:latin typeface="Bahnschrift SemiCondensed" panose="020B0502040204020203" pitchFamily="34" charset="0"/>
              </a:rPr>
              <a:t>para proteger contra arritmias, sin reducir directamente nivel de K</a:t>
            </a:r>
            <a:r>
              <a:rPr lang="es-MX" sz="4000" baseline="30000" dirty="0">
                <a:latin typeface="Bahnschrift SemiCondensed" panose="020B0502040204020203" pitchFamily="34" charset="0"/>
              </a:rPr>
              <a:t>+</a:t>
            </a:r>
            <a:r>
              <a:rPr lang="es-MX" sz="4000" dirty="0">
                <a:latin typeface="Bahnschrift SemiCondensed" panose="020B0502040204020203" pitchFamily="34" charset="0"/>
              </a:rPr>
              <a:t>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4B43C58-6004-BE3C-6AEF-3F50FE933E70}"/>
              </a:ext>
            </a:extLst>
          </p:cNvPr>
          <p:cNvSpPr txBox="1"/>
          <p:nvPr/>
        </p:nvSpPr>
        <p:spPr>
          <a:xfrm>
            <a:off x="0" y="597451"/>
            <a:ext cx="12192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8800" dirty="0">
                <a:solidFill>
                  <a:srgbClr val="FF0000"/>
                </a:solidFill>
                <a:latin typeface="Bangers" panose="020B0603050302020204" pitchFamily="34" charset="77"/>
              </a:rPr>
              <a:t>Gluconato de calcio 10%:</a:t>
            </a:r>
          </a:p>
        </p:txBody>
      </p:sp>
    </p:spTree>
    <p:extLst>
      <p:ext uri="{BB962C8B-B14F-4D97-AF65-F5344CB8AC3E}">
        <p14:creationId xmlns:p14="http://schemas.microsoft.com/office/powerpoint/2010/main" val="2569506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luconato de Calcio al 10% 10 ml">
            <a:extLst>
              <a:ext uri="{FF2B5EF4-FFF2-40B4-BE49-F238E27FC236}">
                <a16:creationId xmlns:a16="http://schemas.microsoft.com/office/drawing/2014/main" id="{F033C932-08A5-05EC-5F27-A1B2966C92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55" t="13333" r="26360" b="12131"/>
          <a:stretch/>
        </p:blipFill>
        <p:spPr bwMode="auto">
          <a:xfrm>
            <a:off x="7185742" y="65462"/>
            <a:ext cx="4682836" cy="672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7FA9177-A684-13B6-D924-CFF63568E98F}"/>
              </a:ext>
            </a:extLst>
          </p:cNvPr>
          <p:cNvSpPr txBox="1"/>
          <p:nvPr/>
        </p:nvSpPr>
        <p:spPr>
          <a:xfrm>
            <a:off x="780622" y="2262662"/>
            <a:ext cx="577257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600" b="1" dirty="0">
                <a:solidFill>
                  <a:srgbClr val="FF0000"/>
                </a:solidFill>
                <a:latin typeface="Bahnschrift SemiCondensed" panose="020B0502040204020203" pitchFamily="34" charset="0"/>
              </a:rPr>
              <a:t>Puede repetirse en 5-10 min. si NO hay cambios en el ECG.</a:t>
            </a:r>
          </a:p>
        </p:txBody>
      </p:sp>
      <p:pic>
        <p:nvPicPr>
          <p:cNvPr id="1028" name="Picture 4" descr="Señal de peligro png | PNGEgg">
            <a:extLst>
              <a:ext uri="{FF2B5EF4-FFF2-40B4-BE49-F238E27FC236}">
                <a16:creationId xmlns:a16="http://schemas.microsoft.com/office/drawing/2014/main" id="{5288CB83-7B3C-9185-ECFC-BF7352F68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59" b="97586" l="2874" r="96264">
                        <a14:foregroundMark x1="42241" y1="11034" x2="42241" y2="11034"/>
                        <a14:foregroundMark x1="52299" y1="10345" x2="75287" y2="45517"/>
                        <a14:foregroundMark x1="42816" y1="17586" x2="9483" y2="75517"/>
                        <a14:foregroundMark x1="22414" y1="62414" x2="11782" y2="86897"/>
                        <a14:foregroundMark x1="10345" y1="94138" x2="38506" y2="94828"/>
                        <a14:foregroundMark x1="88506" y1="89655" x2="73563" y2="47586"/>
                        <a14:foregroundMark x1="72701" y1="52414" x2="61207" y2="24138"/>
                        <a14:foregroundMark x1="61207" y1="24138" x2="60632" y2="20690"/>
                        <a14:foregroundMark x1="51724" y1="3103" x2="42816" y2="19310"/>
                        <a14:foregroundMark x1="9483" y1="83793" x2="6609" y2="95517"/>
                        <a14:foregroundMark x1="2874" y1="96552" x2="2874" y2="96552"/>
                        <a14:foregroundMark x1="95115" y1="92069" x2="94540" y2="94828"/>
                        <a14:foregroundMark x1="95402" y1="97586" x2="51724" y2="97931"/>
                        <a14:foregroundMark x1="96264" y1="97241" x2="96264" y2="97241"/>
                        <a14:foregroundMark x1="76724" y1="94828" x2="41092" y2="95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422" y="253515"/>
            <a:ext cx="2410977" cy="200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355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877C8AF-4F6F-2064-B692-EF71B478D235}"/>
              </a:ext>
            </a:extLst>
          </p:cNvPr>
          <p:cNvSpPr txBox="1"/>
          <p:nvPr/>
        </p:nvSpPr>
        <p:spPr>
          <a:xfrm>
            <a:off x="340658" y="1613118"/>
            <a:ext cx="11241742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1500" dirty="0">
                <a:solidFill>
                  <a:srgbClr val="0070C0"/>
                </a:solidFill>
                <a:effectLst/>
                <a:latin typeface="Bangers" panose="020B0603050302020204" pitchFamily="34" charset="77"/>
              </a:rPr>
              <a:t>2. Desplazamiento intracelular del K</a:t>
            </a:r>
            <a:r>
              <a:rPr lang="es-MX" sz="11500" baseline="30000" dirty="0">
                <a:solidFill>
                  <a:srgbClr val="0070C0"/>
                </a:solidFill>
                <a:effectLst/>
                <a:latin typeface="Bangers" panose="020B0603050302020204" pitchFamily="34" charset="77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914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DD8A6B1-F526-3795-CB58-4665F0B481CB}"/>
              </a:ext>
            </a:extLst>
          </p:cNvPr>
          <p:cNvSpPr txBox="1"/>
          <p:nvPr/>
        </p:nvSpPr>
        <p:spPr>
          <a:xfrm>
            <a:off x="304800" y="3788484"/>
            <a:ext cx="115824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000" b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Dosis: </a:t>
            </a:r>
            <a:r>
              <a:rPr lang="es-MX" sz="7200" b="1" u="sng" dirty="0">
                <a:latin typeface="Bahnschrift SemiCondensed" panose="020B0502040204020203" pitchFamily="34" charset="0"/>
              </a:rPr>
              <a:t>10-20 mg en nebulización</a:t>
            </a:r>
          </a:p>
          <a:p>
            <a:pPr algn="ctr"/>
            <a:r>
              <a:rPr lang="es-MX" sz="4800" dirty="0">
                <a:latin typeface="Bahnschrift SemiCondensed" panose="020B0502040204020203" pitchFamily="34" charset="0"/>
              </a:rPr>
              <a:t>(Alternativa: 0.5 mg intravenoso lento)</a:t>
            </a:r>
          </a:p>
          <a:p>
            <a:pPr algn="ctr"/>
            <a:r>
              <a:rPr lang="es-MX" sz="6000" b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Efecto: </a:t>
            </a:r>
            <a:r>
              <a:rPr lang="es-MX" sz="6000" dirty="0">
                <a:latin typeface="Bahnschrift SemiCondensed" panose="020B0502040204020203" pitchFamily="34" charset="0"/>
              </a:rPr>
              <a:t>moviliza K</a:t>
            </a:r>
            <a:r>
              <a:rPr lang="es-MX" sz="6000" baseline="30000" dirty="0">
                <a:latin typeface="Bahnschrift SemiCondensed" panose="020B0502040204020203" pitchFamily="34" charset="0"/>
              </a:rPr>
              <a:t>+</a:t>
            </a:r>
            <a:r>
              <a:rPr lang="es-MX" sz="6000" dirty="0">
                <a:latin typeface="Bahnschrift SemiCondensed" panose="020B0502040204020203" pitchFamily="34" charset="0"/>
              </a:rPr>
              <a:t> a intracelular.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4BBABE4-9D49-2F46-F570-AB5A02E3D919}"/>
              </a:ext>
            </a:extLst>
          </p:cNvPr>
          <p:cNvSpPr txBox="1"/>
          <p:nvPr/>
        </p:nvSpPr>
        <p:spPr>
          <a:xfrm>
            <a:off x="0" y="-35858"/>
            <a:ext cx="12192000" cy="398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1500" dirty="0">
                <a:solidFill>
                  <a:srgbClr val="FF0000"/>
                </a:solidFill>
                <a:latin typeface="Bangers" panose="020B0603050302020204" pitchFamily="34" charset="77"/>
              </a:rPr>
              <a:t>Beta-agonistas</a:t>
            </a:r>
          </a:p>
          <a:p>
            <a:pPr algn="ctr"/>
            <a:r>
              <a:rPr lang="es-MX" sz="13800" dirty="0">
                <a:solidFill>
                  <a:srgbClr val="FF0000"/>
                </a:solidFill>
                <a:latin typeface="Bangers" panose="020B0603050302020204" pitchFamily="34" charset="77"/>
              </a:rPr>
              <a:t>(Salbutamol):</a:t>
            </a:r>
          </a:p>
        </p:txBody>
      </p:sp>
    </p:spTree>
    <p:extLst>
      <p:ext uri="{BB962C8B-B14F-4D97-AF65-F5344CB8AC3E}">
        <p14:creationId xmlns:p14="http://schemas.microsoft.com/office/powerpoint/2010/main" val="4147532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albutamol para nebulizacion 5mg 10 ml (amsa)">
            <a:extLst>
              <a:ext uri="{FF2B5EF4-FFF2-40B4-BE49-F238E27FC236}">
                <a16:creationId xmlns:a16="http://schemas.microsoft.com/office/drawing/2014/main" id="{2B61258F-59ED-2CF8-1F16-8550B016E3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5" t="2186" r="18451" b="1640"/>
          <a:stretch/>
        </p:blipFill>
        <p:spPr bwMode="auto">
          <a:xfrm>
            <a:off x="1244182" y="0"/>
            <a:ext cx="42572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entolin 0,5 Mg/Ml 6 Ampollas Solucion Inyectable 1 Ml - Farmacéuticos">
            <a:extLst>
              <a:ext uri="{FF2B5EF4-FFF2-40B4-BE49-F238E27FC236}">
                <a16:creationId xmlns:a16="http://schemas.microsoft.com/office/drawing/2014/main" id="{6FA1E3D0-F8F8-C5C6-2319-4CC784A39E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6" r="17916"/>
          <a:stretch/>
        </p:blipFill>
        <p:spPr bwMode="auto">
          <a:xfrm>
            <a:off x="6096000" y="1217148"/>
            <a:ext cx="5131633" cy="4799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362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056323C-82F5-9236-CA5E-2041C39CBF1D}"/>
              </a:ext>
            </a:extLst>
          </p:cNvPr>
          <p:cNvSpPr txBox="1"/>
          <p:nvPr/>
        </p:nvSpPr>
        <p:spPr>
          <a:xfrm>
            <a:off x="0" y="379132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600" dirty="0">
                <a:solidFill>
                  <a:srgbClr val="FF0000"/>
                </a:solidFill>
                <a:latin typeface="Bangers" panose="020B0603050302020204" pitchFamily="34" charset="77"/>
              </a:rPr>
              <a:t>Insulina con glucosa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5B7DA86-9579-B6E8-DEF9-1624F7A37671}"/>
              </a:ext>
            </a:extLst>
          </p:cNvPr>
          <p:cNvSpPr txBox="1"/>
          <p:nvPr/>
        </p:nvSpPr>
        <p:spPr>
          <a:xfrm>
            <a:off x="323387" y="2262796"/>
            <a:ext cx="11128916" cy="3739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800" b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Dosis: </a:t>
            </a:r>
            <a:r>
              <a:rPr lang="es-MX" sz="6000" b="1" u="sng" dirty="0">
                <a:latin typeface="Bahnschrift SemiCondensed" panose="020B0502040204020203" pitchFamily="34" charset="0"/>
              </a:rPr>
              <a:t>10 u de IAR en 50 ml de dextrosa al 50% (25 g de glucosa) IV</a:t>
            </a:r>
          </a:p>
          <a:p>
            <a:pPr algn="ctr"/>
            <a:endParaRPr lang="es-MX" sz="900" b="1" dirty="0">
              <a:latin typeface="Bahnschrift SemiCondensed" panose="020B0502040204020203" pitchFamily="34" charset="0"/>
            </a:endParaRPr>
          </a:p>
          <a:p>
            <a:pPr algn="ctr"/>
            <a:r>
              <a:rPr lang="es-MX" sz="5400" b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Efecto: </a:t>
            </a:r>
            <a:r>
              <a:rPr lang="es-MX" sz="5400" dirty="0">
                <a:latin typeface="Bahnschrift SemiCondensed" panose="020B0502040204020203" pitchFamily="34" charset="0"/>
              </a:rPr>
              <a:t>Empieza a los 15-30 min.</a:t>
            </a:r>
          </a:p>
          <a:p>
            <a:pPr algn="ctr"/>
            <a:r>
              <a:rPr lang="es-MX" sz="5400" dirty="0">
                <a:latin typeface="Bahnschrift SemiCondensed" panose="020B0502040204020203" pitchFamily="34" charset="0"/>
              </a:rPr>
              <a:t>y dura de 4 a 6 Hrs.</a:t>
            </a:r>
          </a:p>
        </p:txBody>
      </p:sp>
    </p:spTree>
    <p:extLst>
      <p:ext uri="{BB962C8B-B14F-4D97-AF65-F5344CB8AC3E}">
        <p14:creationId xmlns:p14="http://schemas.microsoft.com/office/powerpoint/2010/main" val="3976755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ringas Insulina 1 ml - Jeringas Insulina INSUMED - PIC">
            <a:extLst>
              <a:ext uri="{FF2B5EF4-FFF2-40B4-BE49-F238E27FC236}">
                <a16:creationId xmlns:a16="http://schemas.microsoft.com/office/drawing/2014/main" id="{1AA93E07-33D1-B6C9-1330-BA4677639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326" y="1668965"/>
            <a:ext cx="3627864" cy="362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armacias del Ahorro | Marca del Ahorro Insulina Humana 100UI 1 ampolleta |  Tienda en línea a todo México">
            <a:extLst>
              <a:ext uri="{FF2B5EF4-FFF2-40B4-BE49-F238E27FC236}">
                <a16:creationId xmlns:a16="http://schemas.microsoft.com/office/drawing/2014/main" id="{4981A5C8-A2D9-3E9C-EEB5-9AA7E08382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8" t="2927" r="24092" b="1951"/>
          <a:stretch/>
        </p:blipFill>
        <p:spPr bwMode="auto">
          <a:xfrm>
            <a:off x="1315844" y="1689410"/>
            <a:ext cx="1897194" cy="347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DEXTROSA 50% 50 ML SOL   5014">
            <a:extLst>
              <a:ext uri="{FF2B5EF4-FFF2-40B4-BE49-F238E27FC236}">
                <a16:creationId xmlns:a16="http://schemas.microsoft.com/office/drawing/2014/main" id="{A95440CB-2374-4892-F716-0501CAF62E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9" t="9837" r="22277" b="10813"/>
          <a:stretch/>
        </p:blipFill>
        <p:spPr bwMode="auto">
          <a:xfrm>
            <a:off x="8525478" y="1409356"/>
            <a:ext cx="2765502" cy="375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3683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49F9D90-D141-D089-041C-48A00BD3999E}"/>
              </a:ext>
            </a:extLst>
          </p:cNvPr>
          <p:cNvSpPr txBox="1"/>
          <p:nvPr/>
        </p:nvSpPr>
        <p:spPr>
          <a:xfrm>
            <a:off x="637309" y="2567226"/>
            <a:ext cx="10917381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5400" b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Dosis: </a:t>
            </a:r>
            <a:r>
              <a:rPr lang="es-MX" sz="8800" b="1" u="sng" dirty="0">
                <a:latin typeface="Bahnschrift SemiCondensed" panose="020B0502040204020203" pitchFamily="34" charset="0"/>
              </a:rPr>
              <a:t>50 mEq IV en 5 min.*</a:t>
            </a:r>
          </a:p>
          <a:p>
            <a:pPr algn="ctr"/>
            <a:r>
              <a:rPr lang="es-MX" sz="5400" b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Nota:</a:t>
            </a:r>
            <a:r>
              <a:rPr lang="es-MX" sz="5400" dirty="0">
                <a:latin typeface="Bahnschrift SemiCondensed" panose="020B0502040204020203" pitchFamily="34" charset="0"/>
              </a:rPr>
              <a:t> Efecto variable y depende del</a:t>
            </a:r>
          </a:p>
          <a:p>
            <a:pPr algn="ctr"/>
            <a:r>
              <a:rPr lang="es-MX" sz="5400" dirty="0">
                <a:latin typeface="Bahnschrift SemiCondensed" panose="020B0502040204020203" pitchFamily="34" charset="0"/>
              </a:rPr>
              <a:t>pH del paciente.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3CA136C-CA3A-E314-B6D7-114191A3FF1F}"/>
              </a:ext>
            </a:extLst>
          </p:cNvPr>
          <p:cNvSpPr txBox="1"/>
          <p:nvPr/>
        </p:nvSpPr>
        <p:spPr>
          <a:xfrm>
            <a:off x="0" y="444921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600" dirty="0">
                <a:solidFill>
                  <a:srgbClr val="FF0000"/>
                </a:solidFill>
                <a:latin typeface="Bangers" panose="020B0603050302020204" pitchFamily="34" charset="77"/>
              </a:rPr>
              <a:t>Bicarbonato de sodio:</a:t>
            </a:r>
          </a:p>
        </p:txBody>
      </p:sp>
    </p:spTree>
    <p:extLst>
      <p:ext uri="{BB962C8B-B14F-4D97-AF65-F5344CB8AC3E}">
        <p14:creationId xmlns:p14="http://schemas.microsoft.com/office/powerpoint/2010/main" val="550428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Bicarnat 7.5% 10 ml">
            <a:extLst>
              <a:ext uri="{FF2B5EF4-FFF2-40B4-BE49-F238E27FC236}">
                <a16:creationId xmlns:a16="http://schemas.microsoft.com/office/drawing/2014/main" id="{1222C782-EFE9-0B31-BC59-3E2884C77A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1" t="8081" r="23131" b="11313"/>
          <a:stretch/>
        </p:blipFill>
        <p:spPr bwMode="auto">
          <a:xfrm>
            <a:off x="6442362" y="105013"/>
            <a:ext cx="4613562" cy="666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455071B-47A6-70E5-EDAF-10E078E75AA2}"/>
              </a:ext>
            </a:extLst>
          </p:cNvPr>
          <p:cNvSpPr txBox="1"/>
          <p:nvPr/>
        </p:nvSpPr>
        <p:spPr>
          <a:xfrm>
            <a:off x="1330036" y="1554079"/>
            <a:ext cx="426720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3800" b="1" dirty="0">
                <a:solidFill>
                  <a:srgbClr val="FF0000"/>
                </a:solidFill>
                <a:latin typeface="Bahnschrift SemiCondensed" panose="020B0502040204020203" pitchFamily="34" charset="0"/>
              </a:rPr>
              <a:t>10 ml</a:t>
            </a:r>
          </a:p>
          <a:p>
            <a:pPr algn="ctr"/>
            <a:r>
              <a:rPr lang="es-MX" sz="7200" b="1" dirty="0">
                <a:solidFill>
                  <a:srgbClr val="FF0000"/>
                </a:solidFill>
                <a:latin typeface="Bahnschrift SemiCondensed" panose="020B0502040204020203" pitchFamily="34" charset="0"/>
              </a:rPr>
              <a:t>(8.9 mEq)</a:t>
            </a:r>
            <a:endParaRPr lang="es-MX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35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6A2C826-98C0-3FE4-7E93-1982546892DC}"/>
              </a:ext>
            </a:extLst>
          </p:cNvPr>
          <p:cNvSpPr txBox="1"/>
          <p:nvPr/>
        </p:nvSpPr>
        <p:spPr>
          <a:xfrm>
            <a:off x="860611" y="1259175"/>
            <a:ext cx="10470777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3800" dirty="0">
                <a:solidFill>
                  <a:srgbClr val="0070C0"/>
                </a:solidFill>
                <a:latin typeface="Bangers" panose="020B0603050302020204" pitchFamily="34" charset="77"/>
              </a:rPr>
              <a:t>3. </a:t>
            </a:r>
            <a:r>
              <a:rPr lang="es-MX" sz="13800" dirty="0">
                <a:solidFill>
                  <a:srgbClr val="0070C0"/>
                </a:solidFill>
                <a:effectLst/>
                <a:latin typeface="Bangers" panose="020B0603050302020204" pitchFamily="34" charset="77"/>
              </a:rPr>
              <a:t>Eliminación del exceso de K</a:t>
            </a:r>
            <a:r>
              <a:rPr lang="es-MX" sz="13800" baseline="30000" dirty="0">
                <a:solidFill>
                  <a:srgbClr val="0070C0"/>
                </a:solidFill>
                <a:effectLst/>
                <a:latin typeface="Bangers" panose="020B0603050302020204" pitchFamily="34" charset="77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058980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67BDFC2-709E-732A-9608-047798645769}"/>
              </a:ext>
            </a:extLst>
          </p:cNvPr>
          <p:cNvSpPr txBox="1"/>
          <p:nvPr/>
        </p:nvSpPr>
        <p:spPr>
          <a:xfrm>
            <a:off x="110835" y="3572434"/>
            <a:ext cx="9047021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600" b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Dosis: </a:t>
            </a:r>
            <a:r>
              <a:rPr lang="es-MX" sz="8800" b="1" u="sng" dirty="0">
                <a:latin typeface="Bahnschrift SemiCondensed" panose="020B0502040204020203" pitchFamily="34" charset="0"/>
              </a:rPr>
              <a:t>20-40 mg IV*</a:t>
            </a:r>
            <a:endParaRPr lang="es-MX" sz="6600" b="1" u="sng" dirty="0">
              <a:latin typeface="Bahnschrift SemiCondensed" panose="020B0502040204020203" pitchFamily="34" charset="0"/>
            </a:endParaRPr>
          </a:p>
          <a:p>
            <a:pPr algn="ctr"/>
            <a:r>
              <a:rPr lang="es-MX" sz="4800" b="1" dirty="0">
                <a:latin typeface="Bahnschrift SemiCondensed" panose="020B0502040204020203" pitchFamily="34" charset="0"/>
              </a:rPr>
              <a:t>*Depende de la función renal y respuesta del paciente.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C381C76-E92D-F193-BA43-4766BBB654C6}"/>
              </a:ext>
            </a:extLst>
          </p:cNvPr>
          <p:cNvSpPr txBox="1"/>
          <p:nvPr/>
        </p:nvSpPr>
        <p:spPr>
          <a:xfrm>
            <a:off x="-13857" y="249382"/>
            <a:ext cx="9047021" cy="3339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600" dirty="0">
                <a:solidFill>
                  <a:srgbClr val="FF0000"/>
                </a:solidFill>
                <a:latin typeface="Bangers" panose="020B0603050302020204" pitchFamily="34" charset="77"/>
              </a:rPr>
              <a:t>Diuréticos de asa </a:t>
            </a:r>
            <a:r>
              <a:rPr lang="es-MX" sz="11500" dirty="0">
                <a:solidFill>
                  <a:srgbClr val="FF0000"/>
                </a:solidFill>
                <a:latin typeface="Bangers" panose="020B0603050302020204" pitchFamily="34" charset="77"/>
              </a:rPr>
              <a:t>(Furosemida):</a:t>
            </a:r>
            <a:endParaRPr lang="es-MX" sz="9600" dirty="0">
              <a:solidFill>
                <a:srgbClr val="FF0000"/>
              </a:solidFill>
              <a:latin typeface="Bangers" panose="020B0603050302020204" pitchFamily="34" charset="77"/>
            </a:endParaRPr>
          </a:p>
        </p:txBody>
      </p:sp>
      <p:pic>
        <p:nvPicPr>
          <p:cNvPr id="4098" name="Picture 2" descr="Solución Inyectable Furosemida 20 Mg/2 mL Vitalis Caja x 1 Ampolla -  Farmaexpress">
            <a:extLst>
              <a:ext uri="{FF2B5EF4-FFF2-40B4-BE49-F238E27FC236}">
                <a16:creationId xmlns:a16="http://schemas.microsoft.com/office/drawing/2014/main" id="{9032005C-B8E1-3447-EF34-90AE5D7643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4" r="23939"/>
          <a:stretch/>
        </p:blipFill>
        <p:spPr bwMode="auto">
          <a:xfrm>
            <a:off x="9107953" y="335973"/>
            <a:ext cx="2886825" cy="618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903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A1520E1-8629-BFB1-19BB-F84A311048DF}"/>
              </a:ext>
            </a:extLst>
          </p:cNvPr>
          <p:cNvSpPr txBox="1"/>
          <p:nvPr/>
        </p:nvSpPr>
        <p:spPr>
          <a:xfrm>
            <a:off x="537882" y="2375070"/>
            <a:ext cx="1111623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8000" b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En </a:t>
            </a:r>
            <a:r>
              <a:rPr lang="es-MX" sz="8000" b="1" u="sng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Hiperkalemia refractaria </a:t>
            </a:r>
            <a:r>
              <a:rPr lang="es-MX" sz="8000" b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o en insuficiencia renal grave.</a:t>
            </a:r>
            <a:endParaRPr lang="es-MX" sz="8000" dirty="0">
              <a:latin typeface="Bahnschrift SemiCondensed" panose="020B0502040204020203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15615A3-272F-9700-4EF8-45EABAD98B3A}"/>
              </a:ext>
            </a:extLst>
          </p:cNvPr>
          <p:cNvSpPr txBox="1"/>
          <p:nvPr/>
        </p:nvSpPr>
        <p:spPr>
          <a:xfrm>
            <a:off x="0" y="159079"/>
            <a:ext cx="121920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3800" dirty="0">
                <a:solidFill>
                  <a:srgbClr val="FF0000"/>
                </a:solidFill>
                <a:latin typeface="Bangers" panose="020B0603050302020204" pitchFamily="34" charset="77"/>
              </a:rPr>
              <a:t>Hemodiálisis:</a:t>
            </a:r>
          </a:p>
        </p:txBody>
      </p:sp>
    </p:spTree>
    <p:extLst>
      <p:ext uri="{BB962C8B-B14F-4D97-AF65-F5344CB8AC3E}">
        <p14:creationId xmlns:p14="http://schemas.microsoft.com/office/powerpoint/2010/main" val="3432826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0B781-F03A-87D5-6B1C-D1A8E44B9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000AB09-963A-E583-BBE1-AC833C5C588D}"/>
              </a:ext>
            </a:extLst>
          </p:cNvPr>
          <p:cNvSpPr txBox="1"/>
          <p:nvPr/>
        </p:nvSpPr>
        <p:spPr>
          <a:xfrm>
            <a:off x="268940" y="2842618"/>
            <a:ext cx="11761694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5400" b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Dosis: </a:t>
            </a:r>
            <a:r>
              <a:rPr lang="es-MX" sz="6400" b="1" u="sng" dirty="0">
                <a:latin typeface="Bahnschrift SemiCondensed" panose="020B0502040204020203" pitchFamily="34" charset="0"/>
              </a:rPr>
              <a:t>Poliestireno sulfonato de sodio (Kayexalate): 15-30 g VO o enema</a:t>
            </a:r>
          </a:p>
          <a:p>
            <a:pPr algn="ctr"/>
            <a:endParaRPr lang="es-MX" sz="1000" b="1" u="sng" dirty="0">
              <a:latin typeface="Bahnschrift SemiCondensed" panose="020B0502040204020203" pitchFamily="34" charset="0"/>
            </a:endParaRPr>
          </a:p>
          <a:p>
            <a:pPr algn="ctr"/>
            <a:r>
              <a:rPr lang="es-MX" sz="5400" b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Efecto: </a:t>
            </a:r>
            <a:r>
              <a:rPr lang="es-MX" sz="5400" dirty="0">
                <a:latin typeface="Bahnschrift SemiCondensed" panose="020B0502040204020203" pitchFamily="34" charset="0"/>
              </a:rPr>
              <a:t>Excresión lenta GI (horas),</a:t>
            </a:r>
            <a:r>
              <a:rPr lang="es-MX" sz="5400" b="1" dirty="0">
                <a:latin typeface="Bahnschrift SemiCondensed" panose="020B0502040204020203" pitchFamily="34" charset="0"/>
              </a:rPr>
              <a:t> NO </a:t>
            </a:r>
            <a:r>
              <a:rPr lang="es-MX" sz="5400" dirty="0">
                <a:latin typeface="Bahnschrift SemiCondensed" panose="020B0502040204020203" pitchFamily="34" charset="0"/>
              </a:rPr>
              <a:t>de primera línea en emergencias.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72ED42D-8BE0-8AA0-22B6-DD8FBC1866A5}"/>
              </a:ext>
            </a:extLst>
          </p:cNvPr>
          <p:cNvSpPr txBox="1"/>
          <p:nvPr/>
        </p:nvSpPr>
        <p:spPr>
          <a:xfrm>
            <a:off x="0" y="14582"/>
            <a:ext cx="121920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8800" b="1" dirty="0">
                <a:solidFill>
                  <a:srgbClr val="FF0000"/>
                </a:solidFill>
                <a:latin typeface="Bangers" panose="020B0603050302020204" pitchFamily="34" charset="77"/>
              </a:rPr>
              <a:t>Resinas de intercambio catiónico:</a:t>
            </a:r>
          </a:p>
        </p:txBody>
      </p:sp>
    </p:spTree>
    <p:extLst>
      <p:ext uri="{BB962C8B-B14F-4D97-AF65-F5344CB8AC3E}">
        <p14:creationId xmlns:p14="http://schemas.microsoft.com/office/powerpoint/2010/main" val="2186572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2F347E7-58DD-5693-63AC-7F3295F7F2F7}"/>
              </a:ext>
            </a:extLst>
          </p:cNvPr>
          <p:cNvSpPr txBox="1"/>
          <p:nvPr/>
        </p:nvSpPr>
        <p:spPr>
          <a:xfrm>
            <a:off x="806823" y="2960639"/>
            <a:ext cx="10578353" cy="23083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4800" b="1" dirty="0">
                <a:effectLst/>
                <a:latin typeface="Bahnschrift SemiCondensed" panose="020B0502040204020203" pitchFamily="34" charset="0"/>
              </a:rPr>
              <a:t>Patiromer y ciclocilicato de zirconio sódico (SZC) son nuevos agentes aprobados por la FDA para el tratamiento de la hiperkalemia.</a:t>
            </a:r>
            <a:endParaRPr lang="es-MX" sz="4800" b="1" dirty="0">
              <a:latin typeface="Bahnschrift SemiCondensed" panose="020B0502040204020203" pitchFamily="34" charset="0"/>
            </a:endParaRPr>
          </a:p>
        </p:txBody>
      </p:sp>
      <p:pic>
        <p:nvPicPr>
          <p:cNvPr id="6146" name="Picture 2" descr="Ilustración de Sello Vectorial Aprobado Por La Fda De La Administración De  Alimentos Y Medicamentos De Ee Uu y más Vectores Libres de Derechos de  Administración de Drogas y Alimentos de Estados">
            <a:extLst>
              <a:ext uri="{FF2B5EF4-FFF2-40B4-BE49-F238E27FC236}">
                <a16:creationId xmlns:a16="http://schemas.microsoft.com/office/drawing/2014/main" id="{2845348A-45C3-FA3A-2551-81E0ABA0FE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8" b="8505"/>
          <a:stretch/>
        </p:blipFill>
        <p:spPr bwMode="auto">
          <a:xfrm>
            <a:off x="4279153" y="215153"/>
            <a:ext cx="3013635" cy="252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687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A5DBA-5BF8-A69B-43EC-0A8B5EF0E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BB140C-662B-6996-A610-79FD0D5E4C92}"/>
              </a:ext>
            </a:extLst>
          </p:cNvPr>
          <p:cNvSpPr txBox="1"/>
          <p:nvPr/>
        </p:nvSpPr>
        <p:spPr>
          <a:xfrm>
            <a:off x="784412" y="3563719"/>
            <a:ext cx="1026458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000" b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Recuerda que estas dosis pueden variar según el contexto clínico y la respuesta del paciente.</a:t>
            </a:r>
          </a:p>
        </p:txBody>
      </p:sp>
      <p:pic>
        <p:nvPicPr>
          <p:cNvPr id="4" name="Picture 4" descr="Señal de peligro png | PNGEgg">
            <a:extLst>
              <a:ext uri="{FF2B5EF4-FFF2-40B4-BE49-F238E27FC236}">
                <a16:creationId xmlns:a16="http://schemas.microsoft.com/office/drawing/2014/main" id="{E9D218BE-8298-3210-1DA1-6662F5E52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59" b="97586" l="2874" r="96264">
                        <a14:foregroundMark x1="42241" y1="11034" x2="42241" y2="11034"/>
                        <a14:foregroundMark x1="52299" y1="10345" x2="75287" y2="45517"/>
                        <a14:foregroundMark x1="42816" y1="17586" x2="9483" y2="75517"/>
                        <a14:foregroundMark x1="22414" y1="62414" x2="11782" y2="86897"/>
                        <a14:foregroundMark x1="10345" y1="94138" x2="38506" y2="94828"/>
                        <a14:foregroundMark x1="88506" y1="89655" x2="73563" y2="47586"/>
                        <a14:foregroundMark x1="72701" y1="52414" x2="61207" y2="24138"/>
                        <a14:foregroundMark x1="61207" y1="24138" x2="60632" y2="20690"/>
                        <a14:foregroundMark x1="51724" y1="3103" x2="42816" y2="19310"/>
                        <a14:foregroundMark x1="9483" y1="83793" x2="6609" y2="95517"/>
                        <a14:foregroundMark x1="2874" y1="96552" x2="2874" y2="96552"/>
                        <a14:foregroundMark x1="95115" y1="92069" x2="94540" y2="94828"/>
                        <a14:foregroundMark x1="95402" y1="97586" x2="51724" y2="97931"/>
                        <a14:foregroundMark x1="96264" y1="97241" x2="96264" y2="97241"/>
                        <a14:foregroundMark x1="76724" y1="94828" x2="41092" y2="95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064" y="253515"/>
            <a:ext cx="3455284" cy="287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874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4A9EF-E412-C07F-44BD-FB1D1CDCB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4F790B0-6F76-18B1-AC57-1AADB94948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60156BC-B313-A5B8-0155-BAFD3BC6EC68}"/>
              </a:ext>
            </a:extLst>
          </p:cNvPr>
          <p:cNvSpPr txBox="1"/>
          <p:nvPr/>
        </p:nvSpPr>
        <p:spPr>
          <a:xfrm>
            <a:off x="646772" y="1905506"/>
            <a:ext cx="1071632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600" i="0" dirty="0">
                <a:ln w="13335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Bangers" panose="020B0603050302020204" pitchFamily="34" charset="77"/>
              </a:rPr>
              <a:t>MANEJO DE Hiperkalemia AGUDA GRAVE</a:t>
            </a:r>
            <a:endParaRPr lang="es-MX" dirty="0">
              <a:ln w="133350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1AE8D24-C60E-8AB3-923B-336C1B662363}"/>
              </a:ext>
            </a:extLst>
          </p:cNvPr>
          <p:cNvSpPr txBox="1"/>
          <p:nvPr/>
        </p:nvSpPr>
        <p:spPr>
          <a:xfrm>
            <a:off x="646772" y="1905506"/>
            <a:ext cx="1071632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600" i="0" dirty="0">
                <a:solidFill>
                  <a:srgbClr val="FF0000"/>
                </a:solidFill>
                <a:effectLst/>
                <a:latin typeface="Bangers" panose="020B0603050302020204" pitchFamily="34" charset="77"/>
              </a:rPr>
              <a:t>MANEJO DE Hiperkalemia AGUDA GRAVE</a:t>
            </a:r>
            <a:endParaRPr lang="es-MX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1917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317</Words>
  <Application>Microsoft Macintosh PowerPoint</Application>
  <PresentationFormat>Panorámica</PresentationFormat>
  <Paragraphs>43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Bahnschrift SemiCondensed</vt:lpstr>
      <vt:lpstr>Bangers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Eder Zamarrón</dc:creator>
  <cp:lastModifiedBy>Eder Zamarrón</cp:lastModifiedBy>
  <cp:revision>3</cp:revision>
  <dcterms:created xsi:type="dcterms:W3CDTF">2024-11-03T01:58:29Z</dcterms:created>
  <dcterms:modified xsi:type="dcterms:W3CDTF">2024-11-03T03:50:35Z</dcterms:modified>
</cp:coreProperties>
</file>